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35"/>
  </p:notesMasterIdLst>
  <p:handoutMasterIdLst>
    <p:handoutMasterId r:id="rId36"/>
  </p:handoutMasterIdLst>
  <p:sldIdLst>
    <p:sldId id="366" r:id="rId2"/>
    <p:sldId id="367" r:id="rId3"/>
    <p:sldId id="404" r:id="rId4"/>
    <p:sldId id="405" r:id="rId5"/>
    <p:sldId id="406" r:id="rId6"/>
    <p:sldId id="407" r:id="rId7"/>
    <p:sldId id="408" r:id="rId8"/>
    <p:sldId id="386" r:id="rId9"/>
    <p:sldId id="409" r:id="rId10"/>
    <p:sldId id="410" r:id="rId11"/>
    <p:sldId id="379" r:id="rId12"/>
    <p:sldId id="411" r:id="rId13"/>
    <p:sldId id="412" r:id="rId14"/>
    <p:sldId id="413" r:id="rId15"/>
    <p:sldId id="384" r:id="rId16"/>
    <p:sldId id="385" r:id="rId17"/>
    <p:sldId id="414" r:id="rId18"/>
    <p:sldId id="388" r:id="rId19"/>
    <p:sldId id="415" r:id="rId20"/>
    <p:sldId id="416" r:id="rId21"/>
    <p:sldId id="417" r:id="rId22"/>
    <p:sldId id="418" r:id="rId23"/>
    <p:sldId id="419" r:id="rId24"/>
    <p:sldId id="420" r:id="rId25"/>
    <p:sldId id="421" r:id="rId26"/>
    <p:sldId id="396" r:id="rId27"/>
    <p:sldId id="397" r:id="rId28"/>
    <p:sldId id="422" r:id="rId29"/>
    <p:sldId id="423" r:id="rId30"/>
    <p:sldId id="424" r:id="rId31"/>
    <p:sldId id="401" r:id="rId32"/>
    <p:sldId id="402" r:id="rId33"/>
    <p:sldId id="425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26061" autoAdjust="0"/>
    <p:restoredTop sz="94660"/>
  </p:normalViewPr>
  <p:slideViewPr>
    <p:cSldViewPr>
      <p:cViewPr>
        <p:scale>
          <a:sx n="69" d="100"/>
          <a:sy n="69" d="100"/>
        </p:scale>
        <p:origin x="-1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9759CA-7721-4254-9FF0-12F1DE5D2E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74349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CB6808-B7BB-49C4-8D20-E8535D8AA5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1144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1" r:id="rId13"/>
    <p:sldLayoutId id="2147483683" r:id="rId14"/>
    <p:sldLayoutId id="2147483684" r:id="rId15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The Cell Membrane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11560" y="5105400"/>
            <a:ext cx="7651377" cy="627856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 smtClean="0"/>
              <a:t>Lesson 2 – Transport Across the Cell Membrane</a:t>
            </a:r>
          </a:p>
          <a:p>
            <a:r>
              <a:rPr lang="en-US" sz="2600" dirty="0" smtClean="0"/>
              <a:t>(</a:t>
            </a:r>
            <a:r>
              <a:rPr lang="en-US" sz="2600" i="1" dirty="0" smtClean="0"/>
              <a:t>Inquiry into Life pg. 69-80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692696"/>
            <a:ext cx="5179536" cy="247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4) Active Transport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In </a:t>
            </a:r>
            <a:r>
              <a:rPr lang="en-CA" b="1" dirty="0" smtClean="0"/>
              <a:t>active</a:t>
            </a:r>
            <a:r>
              <a:rPr lang="en-CA" dirty="0" smtClean="0"/>
              <a:t> transport, solutes move from an area of [</a:t>
            </a:r>
            <a:r>
              <a:rPr lang="en-CA" b="1" dirty="0" smtClean="0"/>
              <a:t>low solute</a:t>
            </a:r>
            <a:r>
              <a:rPr lang="en-CA" dirty="0" smtClean="0"/>
              <a:t>] to an area of [</a:t>
            </a:r>
            <a:r>
              <a:rPr lang="en-CA" b="1" dirty="0" smtClean="0"/>
              <a:t>high solute</a:t>
            </a:r>
            <a:r>
              <a:rPr lang="en-CA" dirty="0" smtClean="0"/>
              <a:t>] across a membrane with the aid of a </a:t>
            </a:r>
            <a:r>
              <a:rPr lang="en-CA" b="1" dirty="0" smtClean="0"/>
              <a:t>carrier</a:t>
            </a:r>
            <a:r>
              <a:rPr lang="en-CA" dirty="0" smtClean="0"/>
              <a:t> protein</a:t>
            </a:r>
          </a:p>
          <a:p>
            <a:r>
              <a:rPr lang="en-CA" dirty="0" smtClean="0"/>
              <a:t>Example of solute: </a:t>
            </a:r>
            <a:r>
              <a:rPr lang="en-CA" b="1" dirty="0" smtClean="0"/>
              <a:t>ions</a:t>
            </a:r>
          </a:p>
          <a:p>
            <a:r>
              <a:rPr lang="en-CA" dirty="0" smtClean="0"/>
              <a:t>Since the movement is against the concentration gradient, </a:t>
            </a:r>
            <a:r>
              <a:rPr lang="en-CA" b="1" dirty="0" smtClean="0"/>
              <a:t>energy</a:t>
            </a:r>
            <a:r>
              <a:rPr lang="en-CA" dirty="0" smtClean="0"/>
              <a:t> is required (</a:t>
            </a:r>
            <a:r>
              <a:rPr lang="en-CA" b="1" dirty="0" smtClean="0"/>
              <a:t>ATP</a:t>
            </a:r>
            <a:r>
              <a:rPr lang="en-CA" dirty="0" smtClean="0"/>
              <a:t>)</a:t>
            </a:r>
          </a:p>
          <a:p>
            <a:r>
              <a:rPr lang="en-CA" dirty="0" smtClean="0"/>
              <a:t>Example: Sugar is removed from urine by active transport into the blood. Since there is already a lot of glucose in the blood, it is traveling against the concentration gradient</a:t>
            </a:r>
          </a:p>
          <a:p>
            <a:r>
              <a:rPr lang="en-CA" dirty="0" smtClean="0"/>
              <a:t>Example: Na/K Pump. Found in nerve and muscle cells. Carrier protein changes shape to fit Na and K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65279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activetransport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4) Active Transport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133207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Summary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Diffusion</a:t>
            </a:r>
          </a:p>
          <a:p>
            <a:pPr lvl="1"/>
            <a:r>
              <a:rPr lang="en-CA" dirty="0" smtClean="0"/>
              <a:t>Solute moves from [high solute] to [low solute]</a:t>
            </a:r>
          </a:p>
          <a:p>
            <a:pPr lvl="1"/>
            <a:r>
              <a:rPr lang="en-CA" dirty="0" smtClean="0"/>
              <a:t>No membrane required</a:t>
            </a:r>
          </a:p>
          <a:p>
            <a:pPr lvl="1"/>
            <a:r>
              <a:rPr lang="en-CA" dirty="0" smtClean="0"/>
              <a:t>No carrier protein required</a:t>
            </a:r>
          </a:p>
          <a:p>
            <a:pPr lvl="1"/>
            <a:r>
              <a:rPr lang="en-CA" dirty="0" smtClean="0"/>
              <a:t>No energy required</a:t>
            </a:r>
          </a:p>
          <a:p>
            <a:r>
              <a:rPr lang="en-CA" dirty="0" smtClean="0"/>
              <a:t>Osmosis</a:t>
            </a:r>
          </a:p>
          <a:p>
            <a:pPr lvl="1"/>
            <a:r>
              <a:rPr lang="en-CA" dirty="0" smtClean="0"/>
              <a:t>[high water] to [low water]</a:t>
            </a:r>
          </a:p>
          <a:p>
            <a:pPr lvl="1"/>
            <a:r>
              <a:rPr lang="en-CA" dirty="0" smtClean="0"/>
              <a:t>Membrane required</a:t>
            </a:r>
          </a:p>
          <a:p>
            <a:pPr lvl="1"/>
            <a:r>
              <a:rPr lang="en-CA" dirty="0" smtClean="0"/>
              <a:t>No carrier protein required</a:t>
            </a:r>
          </a:p>
          <a:p>
            <a:pPr lvl="1"/>
            <a:r>
              <a:rPr lang="en-CA" dirty="0" smtClean="0"/>
              <a:t>No energy required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62160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Summary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Facilitated Transport</a:t>
            </a:r>
          </a:p>
          <a:p>
            <a:pPr lvl="1"/>
            <a:r>
              <a:rPr lang="en-CA" dirty="0" smtClean="0"/>
              <a:t>[high solute] to [low solute]</a:t>
            </a:r>
          </a:p>
          <a:p>
            <a:pPr lvl="1"/>
            <a:r>
              <a:rPr lang="en-CA" dirty="0" smtClean="0"/>
              <a:t>Membrane required</a:t>
            </a:r>
          </a:p>
          <a:p>
            <a:pPr lvl="1"/>
            <a:r>
              <a:rPr lang="en-CA" dirty="0" smtClean="0"/>
              <a:t>Carrier protein required</a:t>
            </a:r>
          </a:p>
          <a:p>
            <a:pPr lvl="1"/>
            <a:r>
              <a:rPr lang="en-CA" dirty="0" smtClean="0"/>
              <a:t>No energy required</a:t>
            </a:r>
          </a:p>
          <a:p>
            <a:pPr lvl="1"/>
            <a:r>
              <a:rPr lang="en-CA" dirty="0" smtClean="0"/>
              <a:t>Gas/molecule movement</a:t>
            </a:r>
            <a:endParaRPr lang="en-CA" dirty="0"/>
          </a:p>
        </p:txBody>
      </p:sp>
      <p:pic>
        <p:nvPicPr>
          <p:cNvPr id="6" name="Picture 4" descr="passivetransport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189713" cy="425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2090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Summary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Active Transport</a:t>
            </a:r>
          </a:p>
          <a:p>
            <a:pPr lvl="1"/>
            <a:r>
              <a:rPr lang="en-CA" dirty="0" smtClean="0"/>
              <a:t>[low solute] to [high solute]</a:t>
            </a:r>
          </a:p>
          <a:p>
            <a:pPr lvl="1"/>
            <a:r>
              <a:rPr lang="en-CA" dirty="0" smtClean="0"/>
              <a:t>Membrane required</a:t>
            </a:r>
          </a:p>
          <a:p>
            <a:pPr lvl="1"/>
            <a:r>
              <a:rPr lang="en-CA" dirty="0" smtClean="0"/>
              <a:t>Carrier protein required</a:t>
            </a:r>
          </a:p>
          <a:p>
            <a:pPr lvl="1"/>
            <a:r>
              <a:rPr lang="en-CA" dirty="0" smtClean="0"/>
              <a:t>Energy required (ATP)</a:t>
            </a:r>
          </a:p>
          <a:p>
            <a:pPr lvl="1"/>
            <a:r>
              <a:rPr lang="en-CA" dirty="0" smtClean="0"/>
              <a:t>Ion movement</a:t>
            </a:r>
            <a:endParaRPr lang="en-CA" dirty="0"/>
          </a:p>
        </p:txBody>
      </p:sp>
      <p:pic>
        <p:nvPicPr>
          <p:cNvPr id="5" name="Picture 8" descr="activetransport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484784"/>
            <a:ext cx="4315297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77072"/>
            <a:ext cx="3182143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0911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662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3423"/>
            <a:ext cx="8183562" cy="613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8066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Comparison of passive and active transpo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2606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Factors affecting Diffusion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Surface area vs. Volume</a:t>
            </a:r>
            <a:endParaRPr lang="en-CA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89138"/>
            <a:ext cx="9144000" cy="2738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844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8964613" cy="3313112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Cell     Surface Area	   Volume	   S.A. : Volume Ratio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			LxWx6		   </a:t>
            </a:r>
            <a:r>
              <a:rPr lang="en-US" sz="2400" b="1" dirty="0" err="1" smtClean="0"/>
              <a:t>LxWxH</a:t>
            </a:r>
            <a:r>
              <a:rPr lang="en-US" sz="2400" b="1" dirty="0" smtClean="0"/>
              <a:t>		</a:t>
            </a:r>
            <a:endParaRPr lang="en-US" sz="24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sz="2400" dirty="0" smtClean="0"/>
              <a:t> 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dirty="0" smtClean="0"/>
              <a:t>  A	   6 units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		  1 units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 		        6:1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dirty="0" smtClean="0"/>
              <a:t>  B	   24 units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		  8 units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		        3:1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dirty="0" smtClean="0"/>
              <a:t>  C	   96 units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		  64 units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		     	1.5:1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dirty="0" smtClean="0"/>
              <a:t>  D	   384 units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		  512 units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	         	 0.75:1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0" y="4508500"/>
            <a:ext cx="9144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>
                <a:latin typeface="+mn-lt"/>
                <a:ea typeface="Segoe UI" pitchFamily="34" charset="0"/>
                <a:cs typeface="Segoe UI" pitchFamily="34" charset="0"/>
              </a:rPr>
              <a:t>Nutrients (oxygen and glucose) enter a cell while wastes (carbon dioxide and urea) exit a cell across the cell membrane.</a:t>
            </a:r>
          </a:p>
          <a:p>
            <a:pPr eaLnBrk="1" hangingPunct="1"/>
            <a:endParaRPr lang="en-US" dirty="0">
              <a:latin typeface="+mn-lt"/>
              <a:ea typeface="Segoe UI" pitchFamily="34" charset="0"/>
              <a:cs typeface="Segoe UI" pitchFamily="34" charset="0"/>
            </a:endParaRPr>
          </a:p>
          <a:p>
            <a:pPr eaLnBrk="1" hangingPunct="1"/>
            <a:r>
              <a:rPr lang="en-US" dirty="0">
                <a:latin typeface="+mn-lt"/>
                <a:ea typeface="Segoe UI" pitchFamily="34" charset="0"/>
                <a:cs typeface="Segoe UI" pitchFamily="34" charset="0"/>
              </a:rPr>
              <a:t>		The amount of cell membrane = surface area</a:t>
            </a:r>
          </a:p>
        </p:txBody>
      </p:sp>
    </p:spTree>
    <p:extLst>
      <p:ext uri="{BB962C8B-B14F-4D97-AF65-F5344CB8AC3E}">
        <p14:creationId xmlns="" xmlns:p14="http://schemas.microsoft.com/office/powerpoint/2010/main" val="27340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  <p:bldP spid="276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Surface Area vs. Volume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Inside the cell, organelles use up </a:t>
            </a:r>
            <a:r>
              <a:rPr lang="en-CA" b="1" dirty="0" smtClean="0"/>
              <a:t>nutrients</a:t>
            </a:r>
            <a:r>
              <a:rPr lang="en-CA" dirty="0" smtClean="0"/>
              <a:t> and produce </a:t>
            </a:r>
            <a:r>
              <a:rPr lang="en-CA" b="1" dirty="0" smtClean="0"/>
              <a:t>wastes</a:t>
            </a:r>
          </a:p>
          <a:p>
            <a:r>
              <a:rPr lang="en-CA" dirty="0" smtClean="0"/>
              <a:t>The </a:t>
            </a:r>
            <a:r>
              <a:rPr lang="en-CA" b="1" dirty="0" smtClean="0"/>
              <a:t>larger</a:t>
            </a:r>
            <a:r>
              <a:rPr lang="en-CA" dirty="0" smtClean="0"/>
              <a:t> the cell, the </a:t>
            </a:r>
            <a:r>
              <a:rPr lang="en-CA" b="1" dirty="0" smtClean="0"/>
              <a:t>more</a:t>
            </a:r>
            <a:r>
              <a:rPr lang="en-CA" dirty="0" smtClean="0"/>
              <a:t> nutrients needed and the </a:t>
            </a:r>
            <a:r>
              <a:rPr lang="en-CA" b="1" dirty="0" smtClean="0"/>
              <a:t>more</a:t>
            </a:r>
            <a:r>
              <a:rPr lang="en-CA" dirty="0" smtClean="0"/>
              <a:t> waste produced</a:t>
            </a:r>
          </a:p>
          <a:p>
            <a:r>
              <a:rPr lang="en-CA" dirty="0" smtClean="0"/>
              <a:t>The size of the cell (# of organelles) = </a:t>
            </a:r>
            <a:r>
              <a:rPr lang="en-CA" b="1" dirty="0" smtClean="0"/>
              <a:t>volume</a:t>
            </a:r>
          </a:p>
          <a:p>
            <a:r>
              <a:rPr lang="en-CA" b="1" dirty="0" smtClean="0"/>
              <a:t>Small </a:t>
            </a:r>
            <a:r>
              <a:rPr lang="en-CA" dirty="0" smtClean="0"/>
              <a:t>cells have a high SA : Volume ratio</a:t>
            </a:r>
          </a:p>
          <a:p>
            <a:r>
              <a:rPr lang="en-CA" dirty="0" smtClean="0"/>
              <a:t>They can supply the organelles with plenty of nutrients and remove wastes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215287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62128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Analyze the structure and function of the cell membrane, including:</a:t>
            </a:r>
          </a:p>
          <a:p>
            <a:pPr lvl="1"/>
            <a:r>
              <a:rPr lang="en-US" sz="2600" dirty="0" smtClean="0"/>
              <a:t>Describe passive transport processes </a:t>
            </a:r>
          </a:p>
          <a:p>
            <a:pPr lvl="1"/>
            <a:r>
              <a:rPr lang="en-US" sz="2600" dirty="0" smtClean="0"/>
              <a:t>Explain factors that affect the rate of diffusion across a cell membrane </a:t>
            </a:r>
          </a:p>
          <a:p>
            <a:pPr lvl="1"/>
            <a:r>
              <a:rPr lang="en-US" sz="2600" dirty="0" smtClean="0"/>
              <a:t>Predict the effects of hypertonic, isotonic, and hypotonic environments on osmosis in animal cells</a:t>
            </a:r>
          </a:p>
          <a:p>
            <a:pPr lvl="1"/>
            <a:r>
              <a:rPr lang="en-US" sz="2600" dirty="0" smtClean="0"/>
              <a:t>Describe active transport processes </a:t>
            </a:r>
          </a:p>
          <a:p>
            <a:pPr lvl="1"/>
            <a:r>
              <a:rPr lang="en-US" sz="2600" dirty="0" smtClean="0"/>
              <a:t>Compare specific transport processes </a:t>
            </a:r>
          </a:p>
          <a:p>
            <a:r>
              <a:rPr lang="en-US" sz="2800" dirty="0" smtClean="0"/>
              <a:t>Explain why cells divide when they reach a particular surface area-to-volume ratio, including:</a:t>
            </a:r>
          </a:p>
          <a:p>
            <a:pPr lvl="1"/>
            <a:r>
              <a:rPr lang="en-US" sz="2600" dirty="0" smtClean="0"/>
              <a:t>Differentiate between cells that have a high or low surface area-to-volume ratio</a:t>
            </a:r>
          </a:p>
          <a:p>
            <a:pPr lvl="1"/>
            <a:r>
              <a:rPr lang="en-US" sz="2600" dirty="0" smtClean="0"/>
              <a:t>Demonstrate an understanding of the significance of surface area-to-volume ratio in cell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ell fol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99792" y="4803826"/>
            <a:ext cx="3538042" cy="207662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Surface Area vs. Volume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CA" b="1" dirty="0" smtClean="0"/>
              <a:t>Large</a:t>
            </a:r>
            <a:r>
              <a:rPr lang="en-CA" dirty="0" smtClean="0"/>
              <a:t> cells have a low SA : Volume ratio because volume increases </a:t>
            </a:r>
            <a:r>
              <a:rPr lang="en-CA" b="1" dirty="0" smtClean="0"/>
              <a:t>faster</a:t>
            </a:r>
            <a:r>
              <a:rPr lang="en-CA" dirty="0" smtClean="0"/>
              <a:t> than surface area</a:t>
            </a:r>
          </a:p>
          <a:p>
            <a:r>
              <a:rPr lang="en-CA" dirty="0" smtClean="0"/>
              <a:t>If a cell gets too big, wastes will </a:t>
            </a:r>
            <a:r>
              <a:rPr lang="en-CA" b="1" dirty="0" smtClean="0"/>
              <a:t>increase</a:t>
            </a:r>
            <a:r>
              <a:rPr lang="en-CA" dirty="0" smtClean="0"/>
              <a:t> and nutrients able to enter the cell will </a:t>
            </a:r>
            <a:r>
              <a:rPr lang="en-CA" b="1" dirty="0" smtClean="0"/>
              <a:t>decrease</a:t>
            </a:r>
          </a:p>
          <a:p>
            <a:r>
              <a:rPr lang="en-CA" dirty="0" smtClean="0"/>
              <a:t>Therefore, cells are </a:t>
            </a:r>
            <a:r>
              <a:rPr lang="en-CA" b="1" dirty="0" smtClean="0"/>
              <a:t>limited</a:t>
            </a:r>
            <a:r>
              <a:rPr lang="en-CA" dirty="0" smtClean="0"/>
              <a:t> in size: </a:t>
            </a:r>
            <a:r>
              <a:rPr lang="en-CA" b="1" dirty="0" smtClean="0"/>
              <a:t>active</a:t>
            </a:r>
            <a:r>
              <a:rPr lang="en-CA" dirty="0" smtClean="0"/>
              <a:t> cells must be smaller than less active cells because they need more nutrients and produce more waste</a:t>
            </a:r>
          </a:p>
          <a:p>
            <a:r>
              <a:rPr lang="en-CA" dirty="0" smtClean="0"/>
              <a:t>Some cells can increase their surface area without increasing volume by producing </a:t>
            </a:r>
            <a:r>
              <a:rPr lang="en-CA" b="1" dirty="0" smtClean="0"/>
              <a:t>folds</a:t>
            </a:r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164670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Factors that will Increase Diffusion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A) Concentration Gradient</a:t>
            </a:r>
          </a:p>
          <a:p>
            <a:pPr lvl="1"/>
            <a:r>
              <a:rPr lang="en-CA" dirty="0" smtClean="0"/>
              <a:t>The difference in concentration between two areas</a:t>
            </a:r>
          </a:p>
          <a:p>
            <a:pPr lvl="1"/>
            <a:r>
              <a:rPr lang="en-CA" dirty="0" smtClean="0"/>
              <a:t>The greater the [] gradient, the faster the rate of diffusion</a:t>
            </a:r>
          </a:p>
          <a:p>
            <a:r>
              <a:rPr lang="en-CA" dirty="0" smtClean="0"/>
              <a:t>B) The size and shape of the molecules</a:t>
            </a:r>
          </a:p>
          <a:p>
            <a:r>
              <a:rPr lang="en-CA" dirty="0" smtClean="0"/>
              <a:t>C) Temperature</a:t>
            </a:r>
          </a:p>
          <a:p>
            <a:pPr lvl="1"/>
            <a:r>
              <a:rPr lang="en-CA" dirty="0" smtClean="0"/>
              <a:t>The higher the temperature, the faster the rate of diffusion</a:t>
            </a:r>
          </a:p>
          <a:p>
            <a:r>
              <a:rPr lang="en-CA" dirty="0" smtClean="0"/>
              <a:t>D) Type of Medium</a:t>
            </a:r>
          </a:p>
          <a:p>
            <a:pPr lvl="1"/>
            <a:r>
              <a:rPr lang="en-CA" dirty="0" smtClean="0"/>
              <a:t>Rate of diffusion is faster in air than in liquid</a:t>
            </a:r>
          </a:p>
          <a:p>
            <a:r>
              <a:rPr lang="en-CA" dirty="0" smtClean="0"/>
              <a:t>E) Movement of the Medium</a:t>
            </a:r>
          </a:p>
          <a:p>
            <a:pPr lvl="1"/>
            <a:r>
              <a:rPr lang="en-CA" dirty="0" smtClean="0"/>
              <a:t>Water or air currents increase the rate of diffusion</a:t>
            </a:r>
          </a:p>
          <a:p>
            <a:pPr lvl="1"/>
            <a:r>
              <a:rPr lang="en-CA" dirty="0" smtClean="0"/>
              <a:t>Example: stirring while adding cream to coffee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36788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Endocytosis and Exocytosis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Endocytosis:</a:t>
            </a:r>
          </a:p>
          <a:p>
            <a:pPr lvl="1"/>
            <a:r>
              <a:rPr lang="en-CA" dirty="0" smtClean="0"/>
              <a:t>Process in which </a:t>
            </a:r>
            <a:r>
              <a:rPr lang="en-CA" b="1" dirty="0" smtClean="0"/>
              <a:t>large</a:t>
            </a:r>
            <a:r>
              <a:rPr lang="en-CA" dirty="0" smtClean="0"/>
              <a:t> materials </a:t>
            </a:r>
            <a:r>
              <a:rPr lang="en-CA" b="1" dirty="0" smtClean="0"/>
              <a:t>enter</a:t>
            </a:r>
            <a:r>
              <a:rPr lang="en-CA" dirty="0" smtClean="0"/>
              <a:t> a cell</a:t>
            </a:r>
          </a:p>
          <a:p>
            <a:pPr lvl="1"/>
            <a:r>
              <a:rPr lang="en-CA" b="1" dirty="0" smtClean="0"/>
              <a:t>Vesicles</a:t>
            </a:r>
            <a:r>
              <a:rPr lang="en-CA" dirty="0" smtClean="0"/>
              <a:t> form as a way to transport molecules into a cell</a:t>
            </a:r>
          </a:p>
          <a:p>
            <a:pPr lvl="1"/>
            <a:r>
              <a:rPr lang="en-CA" dirty="0" smtClean="0"/>
              <a:t>Two types: </a:t>
            </a:r>
            <a:r>
              <a:rPr lang="en-CA" b="1" dirty="0" smtClean="0"/>
              <a:t>phagocytosis</a:t>
            </a:r>
            <a:r>
              <a:rPr lang="en-CA" dirty="0" smtClean="0"/>
              <a:t> and </a:t>
            </a:r>
            <a:r>
              <a:rPr lang="en-CA" b="1" dirty="0" smtClean="0"/>
              <a:t>pinocytosis</a:t>
            </a:r>
          </a:p>
          <a:p>
            <a:endParaRPr lang="en-CA" dirty="0" smtClean="0"/>
          </a:p>
          <a:p>
            <a:pPr lvl="1"/>
            <a:endParaRPr lang="en-CA" dirty="0"/>
          </a:p>
        </p:txBody>
      </p:sp>
      <p:pic>
        <p:nvPicPr>
          <p:cNvPr id="7" name="Picture 4" descr="endocytosis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3213100"/>
            <a:ext cx="6000750" cy="2833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5707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Phagocytosis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 type of endocytosis in which </a:t>
            </a:r>
            <a:r>
              <a:rPr lang="en-CA" b="1" dirty="0" smtClean="0"/>
              <a:t>whole cells</a:t>
            </a:r>
            <a:r>
              <a:rPr lang="en-CA" dirty="0" smtClean="0"/>
              <a:t>, </a:t>
            </a:r>
            <a:r>
              <a:rPr lang="en-CA" b="1" dirty="0" smtClean="0"/>
              <a:t>bacteria</a:t>
            </a:r>
            <a:r>
              <a:rPr lang="en-CA" dirty="0" smtClean="0"/>
              <a:t>, or </a:t>
            </a:r>
            <a:r>
              <a:rPr lang="en-CA" b="1" dirty="0" smtClean="0"/>
              <a:t>cell fragments </a:t>
            </a:r>
            <a:r>
              <a:rPr lang="en-CA" dirty="0" smtClean="0"/>
              <a:t>are taken </a:t>
            </a:r>
            <a:r>
              <a:rPr lang="en-CA" b="1" dirty="0" smtClean="0"/>
              <a:t>into</a:t>
            </a:r>
            <a:r>
              <a:rPr lang="en-CA" dirty="0" smtClean="0"/>
              <a:t> the cell</a:t>
            </a:r>
          </a:p>
          <a:p>
            <a:r>
              <a:rPr lang="en-CA" dirty="0" smtClean="0"/>
              <a:t>Referred to as “cell </a:t>
            </a:r>
            <a:r>
              <a:rPr lang="en-CA" b="1" dirty="0" smtClean="0"/>
              <a:t>eating</a:t>
            </a:r>
            <a:r>
              <a:rPr lang="en-CA" dirty="0" smtClean="0"/>
              <a:t>”</a:t>
            </a:r>
          </a:p>
          <a:p>
            <a:r>
              <a:rPr lang="en-CA" dirty="0" smtClean="0"/>
              <a:t>Transports </a:t>
            </a:r>
            <a:r>
              <a:rPr lang="en-CA" b="1" dirty="0" smtClean="0"/>
              <a:t>very large </a:t>
            </a:r>
            <a:r>
              <a:rPr lang="en-CA" dirty="0" smtClean="0"/>
              <a:t>pieces</a:t>
            </a:r>
          </a:p>
          <a:p>
            <a:endParaRPr lang="en-C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3714627"/>
            <a:ext cx="3747904" cy="250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8839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Pinocytosis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 type of endocytosis in which </a:t>
            </a:r>
            <a:r>
              <a:rPr lang="en-CA" b="1" dirty="0" smtClean="0"/>
              <a:t>molecules</a:t>
            </a:r>
            <a:r>
              <a:rPr lang="en-CA" dirty="0" smtClean="0"/>
              <a:t> such as </a:t>
            </a:r>
            <a:r>
              <a:rPr lang="en-CA" b="1" dirty="0" smtClean="0"/>
              <a:t>proteins</a:t>
            </a:r>
            <a:r>
              <a:rPr lang="en-CA" dirty="0" smtClean="0"/>
              <a:t> are taken </a:t>
            </a:r>
            <a:r>
              <a:rPr lang="en-CA" b="1" dirty="0" smtClean="0"/>
              <a:t>into</a:t>
            </a:r>
            <a:r>
              <a:rPr lang="en-CA" dirty="0" smtClean="0"/>
              <a:t> the cell</a:t>
            </a:r>
          </a:p>
          <a:p>
            <a:r>
              <a:rPr lang="en-CA" dirty="0" smtClean="0"/>
              <a:t>Referred to as “cell </a:t>
            </a:r>
            <a:r>
              <a:rPr lang="en-CA" b="1" dirty="0" smtClean="0"/>
              <a:t>drinking</a:t>
            </a:r>
            <a:r>
              <a:rPr lang="en-CA" dirty="0" smtClean="0"/>
              <a:t>”</a:t>
            </a:r>
          </a:p>
          <a:p>
            <a:r>
              <a:rPr lang="en-CA" dirty="0" smtClean="0"/>
              <a:t>Transports smaller “</a:t>
            </a:r>
            <a:r>
              <a:rPr lang="en-CA" b="1" dirty="0" smtClean="0"/>
              <a:t>large</a:t>
            </a:r>
            <a:r>
              <a:rPr lang="en-CA" dirty="0" smtClean="0"/>
              <a:t>” pieces and </a:t>
            </a:r>
            <a:r>
              <a:rPr lang="en-CA" b="1" dirty="0" smtClean="0"/>
              <a:t>liquids</a:t>
            </a:r>
            <a:endParaRPr lang="en-CA" b="1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40968"/>
            <a:ext cx="4751388" cy="316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3889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Exocytosis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 process by which </a:t>
            </a:r>
            <a:r>
              <a:rPr lang="en-CA" b="1" dirty="0" smtClean="0"/>
              <a:t>products </a:t>
            </a:r>
            <a:r>
              <a:rPr lang="en-CA" dirty="0" smtClean="0"/>
              <a:t>or </a:t>
            </a:r>
            <a:r>
              <a:rPr lang="en-CA" b="1" dirty="0" smtClean="0"/>
              <a:t>wastes</a:t>
            </a:r>
            <a:r>
              <a:rPr lang="en-CA" dirty="0" smtClean="0"/>
              <a:t> </a:t>
            </a:r>
            <a:r>
              <a:rPr lang="en-CA" b="1" dirty="0" smtClean="0"/>
              <a:t>exit</a:t>
            </a:r>
            <a:r>
              <a:rPr lang="en-CA" dirty="0" smtClean="0"/>
              <a:t> a cell</a:t>
            </a:r>
          </a:p>
          <a:p>
            <a:r>
              <a:rPr lang="en-CA" b="1" dirty="0" smtClean="0"/>
              <a:t>Reverse</a:t>
            </a:r>
            <a:r>
              <a:rPr lang="en-CA" dirty="0" smtClean="0"/>
              <a:t> of endocytosis</a:t>
            </a:r>
            <a:endParaRPr lang="en-CA" dirty="0"/>
          </a:p>
        </p:txBody>
      </p:sp>
      <p:pic>
        <p:nvPicPr>
          <p:cNvPr id="4" name="Picture 4" descr="exocytosis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708920"/>
            <a:ext cx="720090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5569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Exocytosis</a:t>
            </a:r>
          </a:p>
        </p:txBody>
      </p:sp>
      <p:pic>
        <p:nvPicPr>
          <p:cNvPr id="38915" name="Picture 8" descr="exocytosis_deposits_c_la_7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5978525" cy="511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394778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6" descr="endocytosis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  <p:extLst>
      <p:ext uri="{BB962C8B-B14F-4D97-AF65-F5344CB8AC3E}">
        <p14:creationId xmlns="" xmlns:p14="http://schemas.microsoft.com/office/powerpoint/2010/main" val="111715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Hypertonic, Hypotonic, Isotonic Solutions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CA" dirty="0" smtClean="0"/>
              <a:t>Use your textbook to find the following definitions:</a:t>
            </a:r>
          </a:p>
          <a:p>
            <a:r>
              <a:rPr lang="en-CA" b="1" dirty="0" smtClean="0"/>
              <a:t>Hyp</a:t>
            </a:r>
            <a:r>
              <a:rPr lang="en-CA" b="1" dirty="0" smtClean="0">
                <a:solidFill>
                  <a:srgbClr val="00B050"/>
                </a:solidFill>
              </a:rPr>
              <a:t>er</a:t>
            </a:r>
            <a:r>
              <a:rPr lang="en-CA" b="1" dirty="0" smtClean="0"/>
              <a:t>tonic</a:t>
            </a:r>
            <a:r>
              <a:rPr lang="en-CA" dirty="0" smtClean="0"/>
              <a:t> solution:</a:t>
            </a:r>
          </a:p>
          <a:p>
            <a:pPr lvl="1"/>
            <a:r>
              <a:rPr lang="en-CA" dirty="0" smtClean="0"/>
              <a:t>Solution with a higher concentration of solute than its surroundings</a:t>
            </a:r>
          </a:p>
          <a:p>
            <a:pPr lvl="1"/>
            <a:r>
              <a:rPr lang="en-CA" dirty="0" smtClean="0"/>
              <a:t>If a cell is placed in a hypertonic solution, water will rush out of the cell in order to balance the concentration of solute causing the cell to shrivel</a:t>
            </a:r>
          </a:p>
          <a:p>
            <a:r>
              <a:rPr lang="en-CA" b="1" dirty="0" smtClean="0"/>
              <a:t>Hyp</a:t>
            </a:r>
            <a:r>
              <a:rPr lang="en-CA" b="1" dirty="0" smtClean="0">
                <a:solidFill>
                  <a:srgbClr val="00B050"/>
                </a:solidFill>
              </a:rPr>
              <a:t>o</a:t>
            </a:r>
            <a:r>
              <a:rPr lang="en-CA" b="1" dirty="0" smtClean="0"/>
              <a:t>tonic</a:t>
            </a:r>
            <a:r>
              <a:rPr lang="en-CA" dirty="0" smtClean="0"/>
              <a:t> solution:</a:t>
            </a:r>
          </a:p>
          <a:p>
            <a:pPr lvl="1"/>
            <a:r>
              <a:rPr lang="en-CA" dirty="0" smtClean="0"/>
              <a:t>Solution with a lower concentration of solute than its surroundings</a:t>
            </a:r>
            <a:endParaRPr lang="en-CA" dirty="0"/>
          </a:p>
          <a:p>
            <a:pPr lvl="1"/>
            <a:r>
              <a:rPr lang="en-CA" dirty="0" smtClean="0"/>
              <a:t>If a cell is placed in a hypotonic solution, water will rush into the cell in order to balance the concentration of solute causing the cell to swell and possibly burst</a:t>
            </a:r>
          </a:p>
          <a:p>
            <a:r>
              <a:rPr lang="en-CA" b="1" dirty="0" smtClean="0"/>
              <a:t>Isotonic</a:t>
            </a:r>
            <a:r>
              <a:rPr lang="en-CA" dirty="0" smtClean="0"/>
              <a:t> solution:</a:t>
            </a:r>
          </a:p>
          <a:p>
            <a:pPr lvl="1"/>
            <a:r>
              <a:rPr lang="en-CA" dirty="0" smtClean="0"/>
              <a:t>Solution in which the osmotic concentration is the same as the solute concentration of its surroundings</a:t>
            </a:r>
          </a:p>
          <a:p>
            <a:pPr lvl="1"/>
            <a:r>
              <a:rPr lang="en-CA" dirty="0" smtClean="0"/>
              <a:t>If a cell is placed in a isotonic solution, water diffuses into and out of the cell at the same rate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28527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Hypertonic, Hypotonic, Isotonic 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Water will move from a </a:t>
            </a:r>
            <a:r>
              <a:rPr lang="en-CA" b="1" dirty="0" smtClean="0"/>
              <a:t>hypotonic</a:t>
            </a:r>
            <a:r>
              <a:rPr lang="en-CA" dirty="0" smtClean="0"/>
              <a:t> solution to a </a:t>
            </a:r>
            <a:r>
              <a:rPr lang="en-CA" b="1" dirty="0" smtClean="0"/>
              <a:t>hypertonic</a:t>
            </a:r>
            <a:r>
              <a:rPr lang="en-CA" dirty="0" smtClean="0"/>
              <a:t> solution</a:t>
            </a:r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r>
              <a:rPr lang="en-CA" dirty="0" smtClean="0"/>
              <a:t>No </a:t>
            </a:r>
            <a:r>
              <a:rPr lang="en-CA" b="1" dirty="0" smtClean="0"/>
              <a:t>net</a:t>
            </a:r>
            <a:r>
              <a:rPr lang="en-CA" dirty="0" smtClean="0"/>
              <a:t> movement of water between </a:t>
            </a:r>
            <a:r>
              <a:rPr lang="en-CA" b="1" dirty="0" smtClean="0"/>
              <a:t>isotonic</a:t>
            </a:r>
            <a:r>
              <a:rPr lang="en-CA" dirty="0" smtClean="0"/>
              <a:t> solutions</a:t>
            </a:r>
            <a:endParaRPr lang="en-CA" dirty="0"/>
          </a:p>
        </p:txBody>
      </p:sp>
      <p:pic>
        <p:nvPicPr>
          <p:cNvPr id="4" name="Picture 4" descr="tonicity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88840"/>
            <a:ext cx="3960316" cy="201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tonicty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653136"/>
            <a:ext cx="3888160" cy="211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8090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Transport across Cell Membranes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sz="3200" dirty="0" smtClean="0"/>
              <a:t>4 main ways:</a:t>
            </a:r>
          </a:p>
          <a:p>
            <a:r>
              <a:rPr lang="en-CA" sz="3200" dirty="0" smtClean="0"/>
              <a:t>Passive Transport:</a:t>
            </a:r>
          </a:p>
          <a:p>
            <a:pPr lvl="1"/>
            <a:r>
              <a:rPr lang="en-CA" sz="2800" dirty="0" smtClean="0"/>
              <a:t>1) </a:t>
            </a:r>
            <a:r>
              <a:rPr lang="en-CA" sz="2800" b="1" dirty="0" smtClean="0"/>
              <a:t>Diffusion</a:t>
            </a:r>
          </a:p>
          <a:p>
            <a:pPr lvl="1"/>
            <a:r>
              <a:rPr lang="en-CA" sz="2800" dirty="0" smtClean="0"/>
              <a:t>2) </a:t>
            </a:r>
            <a:r>
              <a:rPr lang="en-CA" sz="2800" b="1" dirty="0" smtClean="0"/>
              <a:t>Osmosis</a:t>
            </a:r>
          </a:p>
          <a:p>
            <a:pPr lvl="1"/>
            <a:r>
              <a:rPr lang="en-CA" sz="2800" dirty="0" smtClean="0"/>
              <a:t>3) </a:t>
            </a:r>
            <a:r>
              <a:rPr lang="en-CA" sz="2800" b="1" dirty="0" smtClean="0"/>
              <a:t>Facilitated Transport</a:t>
            </a:r>
          </a:p>
          <a:p>
            <a:r>
              <a:rPr lang="en-CA" sz="3100" dirty="0" smtClean="0"/>
              <a:t>Active Transport:</a:t>
            </a:r>
          </a:p>
          <a:p>
            <a:pPr lvl="1"/>
            <a:r>
              <a:rPr lang="en-CA" sz="2800" dirty="0" smtClean="0"/>
              <a:t>4) </a:t>
            </a:r>
            <a:r>
              <a:rPr lang="en-CA" sz="2800" b="1" dirty="0" smtClean="0"/>
              <a:t>Active Transport</a:t>
            </a:r>
            <a:endParaRPr lang="en-CA" sz="2800" b="1" dirty="0"/>
          </a:p>
        </p:txBody>
      </p:sp>
    </p:spTree>
    <p:extLst>
      <p:ext uri="{BB962C8B-B14F-4D97-AF65-F5344CB8AC3E}">
        <p14:creationId xmlns="" xmlns:p14="http://schemas.microsoft.com/office/powerpoint/2010/main" val="117082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Tonicity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dirty="0" smtClean="0"/>
              <a:t>Tonicity</a:t>
            </a:r>
            <a:r>
              <a:rPr lang="en-CA" dirty="0" smtClean="0"/>
              <a:t> refers to concentration of </a:t>
            </a:r>
            <a:r>
              <a:rPr lang="en-CA" b="1" dirty="0" smtClean="0"/>
              <a:t>solute</a:t>
            </a:r>
            <a:r>
              <a:rPr lang="en-CA" dirty="0" smtClean="0"/>
              <a:t> in a solution</a:t>
            </a:r>
            <a:endParaRPr lang="en-CA" b="1" dirty="0" smtClean="0"/>
          </a:p>
          <a:p>
            <a:r>
              <a:rPr lang="en-CA" dirty="0" smtClean="0"/>
              <a:t>Below are the effects of tonicity on animal cells</a:t>
            </a:r>
            <a:endParaRPr lang="en-CA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88951"/>
            <a:ext cx="8280920" cy="426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6351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tonicity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346700"/>
          </a:xfrm>
          <a:noFill/>
        </p:spPr>
      </p:pic>
      <p:sp>
        <p:nvSpPr>
          <p:cNvPr id="44035" name="Text Box 6"/>
          <p:cNvSpPr txBox="1">
            <a:spLocks noChangeArrowheads="1"/>
          </p:cNvSpPr>
          <p:nvPr/>
        </p:nvSpPr>
        <p:spPr bwMode="auto">
          <a:xfrm>
            <a:off x="179388" y="5734050"/>
            <a:ext cx="8496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latin typeface="Arial" charset="0"/>
              </a:rPr>
              <a:t>RED BLOOD CELLS IN DIFFERENT SOLUTIONS</a:t>
            </a:r>
            <a:r>
              <a:rPr lang="en-US" sz="2800"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8391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tonicity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0163" y="0"/>
            <a:ext cx="3270251" cy="3357563"/>
          </a:xfrm>
          <a:noFill/>
        </p:spPr>
      </p:pic>
      <p:pic>
        <p:nvPicPr>
          <p:cNvPr id="45059" name="Picture 6" descr="tonicity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68638" y="0"/>
            <a:ext cx="3214687" cy="3429000"/>
          </a:xfrm>
          <a:noFill/>
        </p:spPr>
      </p:pic>
      <p:pic>
        <p:nvPicPr>
          <p:cNvPr id="45060" name="Picture 9" descr="tonicity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84863" y="0"/>
            <a:ext cx="3259137" cy="3500438"/>
          </a:xfrm>
          <a:noFill/>
        </p:spPr>
      </p:pic>
      <p:sp>
        <p:nvSpPr>
          <p:cNvPr id="45061" name="Text Box 12"/>
          <p:cNvSpPr txBox="1">
            <a:spLocks noChangeArrowheads="1"/>
          </p:cNvSpPr>
          <p:nvPr/>
        </p:nvSpPr>
        <p:spPr bwMode="auto">
          <a:xfrm>
            <a:off x="0" y="3357563"/>
            <a:ext cx="28432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NORMAL RED BLOOD CELLS </a:t>
            </a:r>
          </a:p>
        </p:txBody>
      </p:sp>
      <p:sp>
        <p:nvSpPr>
          <p:cNvPr id="45062" name="Text Box 13"/>
          <p:cNvSpPr txBox="1">
            <a:spLocks noChangeArrowheads="1"/>
          </p:cNvSpPr>
          <p:nvPr/>
        </p:nvSpPr>
        <p:spPr bwMode="auto">
          <a:xfrm>
            <a:off x="2987675" y="3357563"/>
            <a:ext cx="2663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RBC PLACED IN A HYPERTONIC SOLUTION</a:t>
            </a:r>
          </a:p>
        </p:txBody>
      </p:sp>
      <p:sp>
        <p:nvSpPr>
          <p:cNvPr id="45063" name="Text Box 14"/>
          <p:cNvSpPr txBox="1">
            <a:spLocks noChangeArrowheads="1"/>
          </p:cNvSpPr>
          <p:nvPr/>
        </p:nvSpPr>
        <p:spPr bwMode="auto">
          <a:xfrm>
            <a:off x="6084888" y="3500438"/>
            <a:ext cx="2663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RBC PLACED IN A HYPOTONIC SOLUTION</a:t>
            </a:r>
          </a:p>
        </p:txBody>
      </p:sp>
    </p:spTree>
    <p:extLst>
      <p:ext uri="{BB962C8B-B14F-4D97-AF65-F5344CB8AC3E}">
        <p14:creationId xmlns="" xmlns:p14="http://schemas.microsoft.com/office/powerpoint/2010/main" val="341221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thisltle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2513732"/>
            <a:ext cx="7812360" cy="4344268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Tonicity Experiment – Thistle Tube</a:t>
            </a:r>
            <a:endParaRPr lang="en-CA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Inside tube is hypertonic, outside tube is hypotonic</a:t>
            </a:r>
          </a:p>
          <a:p>
            <a:r>
              <a:rPr lang="en-CA" dirty="0" smtClean="0"/>
              <a:t>Water moves from [high water] (hypotonic) to [low water] (hypertonic)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220750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ffusion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600" y="3068960"/>
            <a:ext cx="4104456" cy="158072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1) Diffusion (passive transport)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638800"/>
          </a:xfrm>
        </p:spPr>
        <p:txBody>
          <a:bodyPr>
            <a:normAutofit lnSpcReduction="10000"/>
          </a:bodyPr>
          <a:lstStyle/>
          <a:p>
            <a:r>
              <a:rPr lang="en-CA" b="1" dirty="0" smtClean="0"/>
              <a:t>Diffusion</a:t>
            </a:r>
            <a:r>
              <a:rPr lang="en-CA" dirty="0" smtClean="0"/>
              <a:t> is the movement of a </a:t>
            </a:r>
            <a:r>
              <a:rPr lang="en-CA" b="1" dirty="0" smtClean="0"/>
              <a:t>solute</a:t>
            </a:r>
            <a:r>
              <a:rPr lang="en-CA" dirty="0" smtClean="0"/>
              <a:t> from an area of </a:t>
            </a:r>
            <a:r>
              <a:rPr lang="en-CA" b="1" dirty="0" smtClean="0"/>
              <a:t>high </a:t>
            </a:r>
            <a:r>
              <a:rPr lang="en-CA" dirty="0" smtClean="0"/>
              <a:t>concentration to an area of </a:t>
            </a:r>
            <a:r>
              <a:rPr lang="en-CA" b="1" dirty="0" smtClean="0"/>
              <a:t>low</a:t>
            </a:r>
            <a:r>
              <a:rPr lang="en-CA" dirty="0" smtClean="0"/>
              <a:t> concentration until </a:t>
            </a:r>
            <a:r>
              <a:rPr lang="en-CA" b="1" dirty="0" smtClean="0"/>
              <a:t>evenly</a:t>
            </a:r>
            <a:r>
              <a:rPr lang="en-CA" dirty="0" smtClean="0"/>
              <a:t> distributed</a:t>
            </a:r>
          </a:p>
          <a:p>
            <a:r>
              <a:rPr lang="en-CA" dirty="0" smtClean="0"/>
              <a:t>Solute is some solid particles or molecules suspended in air or liquid</a:t>
            </a:r>
          </a:p>
          <a:p>
            <a:endParaRPr lang="en-CA" dirty="0"/>
          </a:p>
          <a:p>
            <a:endParaRPr lang="en-CA" dirty="0" smtClean="0">
              <a:solidFill>
                <a:srgbClr val="FF0000"/>
              </a:solidFill>
            </a:endParaRPr>
          </a:p>
          <a:p>
            <a:endParaRPr lang="en-CA" dirty="0"/>
          </a:p>
          <a:p>
            <a:endParaRPr lang="en-CA" dirty="0" smtClean="0"/>
          </a:p>
          <a:p>
            <a:r>
              <a:rPr lang="en-CA" dirty="0" smtClean="0"/>
              <a:t>Example: a foul odor in the corner of a room will spread out until it is evenly distributed</a:t>
            </a:r>
          </a:p>
          <a:p>
            <a:r>
              <a:rPr lang="en-CA" dirty="0" smtClean="0"/>
              <a:t>Example: cream in coffee will diffuse until concentrations are balanced</a:t>
            </a:r>
          </a:p>
          <a:p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5" name="Picture 5" descr="diffusion-animate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00317"/>
            <a:ext cx="16478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1883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111749" y="1700808"/>
            <a:ext cx="4032251" cy="4104456"/>
            <a:chOff x="5111749" y="1700808"/>
            <a:chExt cx="4032251" cy="4104456"/>
          </a:xfrm>
        </p:grpSpPr>
        <p:sp>
          <p:nvSpPr>
            <p:cNvPr id="5" name="Rectangle 4"/>
            <p:cNvSpPr/>
            <p:nvPr/>
          </p:nvSpPr>
          <p:spPr>
            <a:xfrm>
              <a:off x="5364088" y="1700808"/>
              <a:ext cx="3779912" cy="41044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4" name="Picture 4" descr="diff1"/>
            <p:cNvPicPr>
              <a:picLocks noChangeAspect="1" noChangeArrowheads="1"/>
            </p:cNvPicPr>
            <p:nvPr/>
          </p:nvPicPr>
          <p:blipFill>
            <a:blip r:embed="rId2">
              <a:lum bright="100000" contrast="100000"/>
              <a:grayscl/>
              <a:biLevel thresh="5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111749" y="1844824"/>
              <a:ext cx="4032251" cy="3860800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1) Diffusion (passive transport)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1219200"/>
            <a:ext cx="5184576" cy="5306144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Diffusion refers to the process by which </a:t>
            </a:r>
            <a:r>
              <a:rPr lang="en-CA" b="1" dirty="0" smtClean="0"/>
              <a:t>molecules</a:t>
            </a:r>
            <a:r>
              <a:rPr lang="en-CA" dirty="0" smtClean="0"/>
              <a:t> intermingle as a result of their </a:t>
            </a:r>
            <a:r>
              <a:rPr lang="en-CA" b="1" dirty="0" smtClean="0"/>
              <a:t>kinetic energy </a:t>
            </a:r>
            <a:r>
              <a:rPr lang="en-CA" dirty="0" smtClean="0"/>
              <a:t>of random motion</a:t>
            </a:r>
          </a:p>
          <a:p>
            <a:r>
              <a:rPr lang="en-CA" dirty="0" smtClean="0"/>
              <a:t>Consider two containers of gas A and gas B separated by a partition; the molecules of both gases are in constant motion and make numerous </a:t>
            </a:r>
            <a:r>
              <a:rPr lang="en-CA" b="1" dirty="0" smtClean="0"/>
              <a:t>collisions</a:t>
            </a:r>
            <a:r>
              <a:rPr lang="en-CA" dirty="0" smtClean="0"/>
              <a:t> with the partition</a:t>
            </a:r>
          </a:p>
          <a:p>
            <a:r>
              <a:rPr lang="en-CA" dirty="0" smtClean="0"/>
              <a:t>If the partition is removed as in the illustration, the gases will </a:t>
            </a:r>
            <a:r>
              <a:rPr lang="en-CA" b="1" dirty="0" smtClean="0"/>
              <a:t>mix</a:t>
            </a:r>
            <a:r>
              <a:rPr lang="en-CA" dirty="0" smtClean="0"/>
              <a:t> because of the random velocities of their molecules</a:t>
            </a:r>
          </a:p>
          <a:p>
            <a:r>
              <a:rPr lang="en-CA" dirty="0" smtClean="0"/>
              <a:t>In time, a uniform mixture of A and B molecules will be produced in the container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420540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2) Osmosis (passive transport)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Osmosis is a special type of diffusion in which </a:t>
            </a:r>
            <a:r>
              <a:rPr lang="en-CA" b="1" dirty="0" smtClean="0"/>
              <a:t>water</a:t>
            </a:r>
            <a:r>
              <a:rPr lang="en-CA" dirty="0" smtClean="0"/>
              <a:t> moves from an area of high water concentration to an area of low water concentration across a membrane</a:t>
            </a:r>
            <a:endParaRPr lang="en-CA" dirty="0"/>
          </a:p>
        </p:txBody>
      </p:sp>
      <p:pic>
        <p:nvPicPr>
          <p:cNvPr id="7" name="Picture 4" descr="osm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65" y="2817943"/>
            <a:ext cx="9144000" cy="37893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6651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2) Osmosis (passive transport)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Pressure caused by the concentration </a:t>
            </a:r>
            <a:r>
              <a:rPr lang="en-CA" b="1" dirty="0" smtClean="0"/>
              <a:t>gradient</a:t>
            </a:r>
            <a:r>
              <a:rPr lang="en-CA" dirty="0" smtClean="0"/>
              <a:t> between two different solutions is called </a:t>
            </a:r>
            <a:r>
              <a:rPr lang="en-CA" b="1" dirty="0" smtClean="0"/>
              <a:t>osmotic pressure</a:t>
            </a:r>
          </a:p>
          <a:p>
            <a:r>
              <a:rPr lang="en-CA" b="1" dirty="0" smtClean="0"/>
              <a:t>Hydrostatic</a:t>
            </a:r>
            <a:r>
              <a:rPr lang="en-CA" dirty="0" smtClean="0"/>
              <a:t> pressure (gravity) offsets osmotic pressure </a:t>
            </a:r>
          </a:p>
          <a:p>
            <a:r>
              <a:rPr lang="en-CA" dirty="0" smtClean="0"/>
              <a:t>The solute cannot spread out because it is too big to pass through the membrane. Therefore, water moves across the membrane from [</a:t>
            </a:r>
            <a:r>
              <a:rPr lang="en-CA" b="1" dirty="0" smtClean="0"/>
              <a:t>high water</a:t>
            </a:r>
            <a:r>
              <a:rPr lang="en-CA" dirty="0" smtClean="0"/>
              <a:t>] to [</a:t>
            </a:r>
            <a:r>
              <a:rPr lang="en-CA" b="1" dirty="0" smtClean="0"/>
              <a:t>low water</a:t>
            </a:r>
            <a:r>
              <a:rPr lang="en-CA" dirty="0" smtClean="0"/>
              <a:t>].</a:t>
            </a:r>
          </a:p>
          <a:p>
            <a:r>
              <a:rPr lang="en-CA" dirty="0" smtClean="0"/>
              <a:t>Water moves through the </a:t>
            </a:r>
            <a:r>
              <a:rPr lang="en-CA" b="1" dirty="0" smtClean="0"/>
              <a:t>protein</a:t>
            </a:r>
            <a:r>
              <a:rPr lang="en-CA" dirty="0" smtClean="0"/>
              <a:t>-lined pores of the cell membrane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341327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9"/>
          <p:cNvSpPr txBox="1">
            <a:spLocks noChangeArrowheads="1"/>
          </p:cNvSpPr>
          <p:nvPr/>
        </p:nvSpPr>
        <p:spPr bwMode="auto">
          <a:xfrm>
            <a:off x="179388" y="188913"/>
            <a:ext cx="91440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latin typeface="Arial" charset="0"/>
              </a:rPr>
              <a:t>Water will move from side A to side B.  Level on A will fall.  Level on B will rise.  Until gravity stops it = hydrostatic pressure)</a:t>
            </a:r>
            <a:r>
              <a:rPr lang="en-US" sz="1800">
                <a:latin typeface="Arial" charset="0"/>
              </a:rPr>
              <a:t> </a:t>
            </a:r>
          </a:p>
        </p:txBody>
      </p:sp>
      <p:pic>
        <p:nvPicPr>
          <p:cNvPr id="2867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9144000" cy="51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6866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3) Facilitated Transport (passive transport)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In </a:t>
            </a:r>
            <a:r>
              <a:rPr lang="en-CA" b="1" dirty="0" smtClean="0"/>
              <a:t>facilitated</a:t>
            </a:r>
            <a:r>
              <a:rPr lang="en-CA" dirty="0" smtClean="0"/>
              <a:t> transport, solutes move across the membrane from an area of [</a:t>
            </a:r>
            <a:r>
              <a:rPr lang="en-CA" b="1" dirty="0" smtClean="0"/>
              <a:t>high solute</a:t>
            </a:r>
            <a:r>
              <a:rPr lang="en-CA" dirty="0" smtClean="0"/>
              <a:t>] to [</a:t>
            </a:r>
            <a:r>
              <a:rPr lang="en-CA" b="1" dirty="0" smtClean="0"/>
              <a:t>low solute</a:t>
            </a:r>
            <a:r>
              <a:rPr lang="en-CA" dirty="0" smtClean="0"/>
              <a:t>] with the help of a </a:t>
            </a:r>
            <a:r>
              <a:rPr lang="en-CA" b="1" dirty="0" smtClean="0"/>
              <a:t>carrier</a:t>
            </a:r>
            <a:r>
              <a:rPr lang="en-CA" dirty="0" smtClean="0"/>
              <a:t> protein</a:t>
            </a:r>
          </a:p>
          <a:p>
            <a:r>
              <a:rPr lang="en-CA" dirty="0" smtClean="0"/>
              <a:t>Example: molecules needed by the cell such as </a:t>
            </a:r>
            <a:r>
              <a:rPr lang="en-CA" b="1" dirty="0" smtClean="0"/>
              <a:t>glucose</a:t>
            </a:r>
            <a:r>
              <a:rPr lang="en-CA" dirty="0" smtClean="0"/>
              <a:t> enter through facilitated transport from the </a:t>
            </a:r>
            <a:r>
              <a:rPr lang="en-CA" b="1" dirty="0" smtClean="0"/>
              <a:t>blood</a:t>
            </a:r>
          </a:p>
          <a:p>
            <a:r>
              <a:rPr lang="en-CA" dirty="0" smtClean="0"/>
              <a:t>Examples of solutes: </a:t>
            </a:r>
            <a:r>
              <a:rPr lang="en-CA" b="1" dirty="0" smtClean="0"/>
              <a:t>gases</a:t>
            </a:r>
            <a:r>
              <a:rPr lang="en-CA" dirty="0" smtClean="0"/>
              <a:t>, </a:t>
            </a:r>
            <a:r>
              <a:rPr lang="en-CA" b="1" dirty="0" smtClean="0"/>
              <a:t>molecules</a:t>
            </a:r>
            <a:endParaRPr lang="en-CA" b="1" dirty="0"/>
          </a:p>
        </p:txBody>
      </p:sp>
    </p:spTree>
    <p:extLst>
      <p:ext uri="{BB962C8B-B14F-4D97-AF65-F5344CB8AC3E}">
        <p14:creationId xmlns="" xmlns:p14="http://schemas.microsoft.com/office/powerpoint/2010/main" val="69543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3191</TotalTime>
  <Words>1323</Words>
  <Application>Microsoft Office PowerPoint</Application>
  <PresentationFormat>On-screen Show (4:3)</PresentationFormat>
  <Paragraphs>159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Origin</vt:lpstr>
      <vt:lpstr>Cell Biology: The Cell Membrane</vt:lpstr>
      <vt:lpstr>Today’s Objectives</vt:lpstr>
      <vt:lpstr>Transport across Cell Membranes</vt:lpstr>
      <vt:lpstr>1) Diffusion (passive transport)</vt:lpstr>
      <vt:lpstr>1) Diffusion (passive transport)</vt:lpstr>
      <vt:lpstr>2) Osmosis (passive transport)</vt:lpstr>
      <vt:lpstr>2) Osmosis (passive transport)</vt:lpstr>
      <vt:lpstr>Slide 8</vt:lpstr>
      <vt:lpstr>3) Facilitated Transport (passive transport)</vt:lpstr>
      <vt:lpstr>4) Active Transport</vt:lpstr>
      <vt:lpstr>4) Active Transport</vt:lpstr>
      <vt:lpstr>Summary</vt:lpstr>
      <vt:lpstr>Summary</vt:lpstr>
      <vt:lpstr>Summary</vt:lpstr>
      <vt:lpstr>Slide 15</vt:lpstr>
      <vt:lpstr>Slide 16</vt:lpstr>
      <vt:lpstr>Factors affecting Diffusion</vt:lpstr>
      <vt:lpstr>Slide 18</vt:lpstr>
      <vt:lpstr>Surface Area vs. Volume</vt:lpstr>
      <vt:lpstr>Surface Area vs. Volume</vt:lpstr>
      <vt:lpstr>Factors that will Increase Diffusion</vt:lpstr>
      <vt:lpstr>Endocytosis and Exocytosis</vt:lpstr>
      <vt:lpstr>Phagocytosis</vt:lpstr>
      <vt:lpstr>Pinocytosis</vt:lpstr>
      <vt:lpstr>Exocytosis</vt:lpstr>
      <vt:lpstr>Exocytosis</vt:lpstr>
      <vt:lpstr>Slide 27</vt:lpstr>
      <vt:lpstr>Hypertonic, Hypotonic, Isotonic Solutions</vt:lpstr>
      <vt:lpstr>Hypertonic, Hypotonic, Isotonic Solutions</vt:lpstr>
      <vt:lpstr>Tonicity</vt:lpstr>
      <vt:lpstr>Slide 31</vt:lpstr>
      <vt:lpstr>Slide 32</vt:lpstr>
      <vt:lpstr>Tonicity Experiment – Thistle Tube</vt:lpstr>
    </vt:vector>
  </TitlesOfParts>
  <Company>Bill Rogers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User</cp:lastModifiedBy>
  <cp:revision>277</cp:revision>
  <dcterms:modified xsi:type="dcterms:W3CDTF">2013-12-03T01:20:02Z</dcterms:modified>
</cp:coreProperties>
</file>